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18"/>
  </p:notesMasterIdLst>
  <p:handoutMasterIdLst>
    <p:handoutMasterId r:id="rId219"/>
  </p:handoutMasterIdLst>
  <p:sldIdLst>
    <p:sldId id="267" r:id="rId6"/>
    <p:sldId id="357" r:id="rId7"/>
    <p:sldId id="560" r:id="rId8"/>
    <p:sldId id="335" r:id="rId9"/>
    <p:sldId id="542" r:id="rId10"/>
    <p:sldId id="337" r:id="rId11"/>
    <p:sldId id="294" r:id="rId12"/>
    <p:sldId id="354" r:id="rId13"/>
    <p:sldId id="268" r:id="rId14"/>
    <p:sldId id="626" r:id="rId15"/>
    <p:sldId id="622" r:id="rId16"/>
    <p:sldId id="623" r:id="rId17"/>
    <p:sldId id="624" r:id="rId18"/>
    <p:sldId id="625" r:id="rId19"/>
    <p:sldId id="341" r:id="rId20"/>
    <p:sldId id="343" r:id="rId21"/>
    <p:sldId id="342" r:id="rId22"/>
    <p:sldId id="345" r:id="rId23"/>
    <p:sldId id="492" r:id="rId24"/>
    <p:sldId id="493" r:id="rId25"/>
    <p:sldId id="584" r:id="rId26"/>
    <p:sldId id="494" r:id="rId27"/>
    <p:sldId id="344" r:id="rId28"/>
    <p:sldId id="346" r:id="rId29"/>
    <p:sldId id="340" r:id="rId30"/>
    <p:sldId id="338" r:id="rId31"/>
    <p:sldId id="339" r:id="rId32"/>
    <p:sldId id="543" r:id="rId33"/>
    <p:sldId id="349" r:id="rId34"/>
    <p:sldId id="350" r:id="rId35"/>
    <p:sldId id="351" r:id="rId36"/>
    <p:sldId id="484" r:id="rId37"/>
    <p:sldId id="534" r:id="rId38"/>
    <p:sldId id="535" r:id="rId39"/>
    <p:sldId id="536" r:id="rId40"/>
    <p:sldId id="537" r:id="rId41"/>
    <p:sldId id="538" r:id="rId42"/>
    <p:sldId id="539" r:id="rId43"/>
    <p:sldId id="540" r:id="rId44"/>
    <p:sldId id="541" r:id="rId45"/>
    <p:sldId id="504"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44" r:id="rId64"/>
    <p:sldId id="554" r:id="rId65"/>
    <p:sldId id="545" r:id="rId66"/>
    <p:sldId id="571" r:id="rId67"/>
    <p:sldId id="546" r:id="rId68"/>
    <p:sldId id="587" r:id="rId69"/>
    <p:sldId id="585" r:id="rId70"/>
    <p:sldId id="586" r:id="rId71"/>
    <p:sldId id="588" r:id="rId72"/>
    <p:sldId id="589" r:id="rId73"/>
    <p:sldId id="590" r:id="rId74"/>
    <p:sldId id="547" r:id="rId75"/>
    <p:sldId id="548" r:id="rId76"/>
    <p:sldId id="550" r:id="rId77"/>
    <p:sldId id="551" r:id="rId78"/>
    <p:sldId id="582" r:id="rId79"/>
    <p:sldId id="583" r:id="rId80"/>
    <p:sldId id="529" r:id="rId81"/>
    <p:sldId id="363" r:id="rId82"/>
    <p:sldId id="417" r:id="rId83"/>
    <p:sldId id="418" r:id="rId84"/>
    <p:sldId id="419" r:id="rId85"/>
    <p:sldId id="420" r:id="rId86"/>
    <p:sldId id="569" r:id="rId87"/>
    <p:sldId id="570" r:id="rId88"/>
    <p:sldId id="421" r:id="rId89"/>
    <p:sldId id="422" r:id="rId90"/>
    <p:sldId id="423" r:id="rId91"/>
    <p:sldId id="424" r:id="rId92"/>
    <p:sldId id="564" r:id="rId93"/>
    <p:sldId id="565" r:id="rId94"/>
    <p:sldId id="566" r:id="rId95"/>
    <p:sldId id="567" r:id="rId96"/>
    <p:sldId id="568" r:id="rId97"/>
    <p:sldId id="425" r:id="rId98"/>
    <p:sldId id="426" r:id="rId99"/>
    <p:sldId id="427" r:id="rId100"/>
    <p:sldId id="428" r:id="rId101"/>
    <p:sldId id="429" r:id="rId102"/>
    <p:sldId id="430" r:id="rId103"/>
    <p:sldId id="431" r:id="rId104"/>
    <p:sldId id="434" r:id="rId105"/>
    <p:sldId id="435" r:id="rId106"/>
    <p:sldId id="440" r:id="rId107"/>
    <p:sldId id="441" r:id="rId108"/>
    <p:sldId id="442" r:id="rId109"/>
    <p:sldId id="443" r:id="rId110"/>
    <p:sldId id="444" r:id="rId111"/>
    <p:sldId id="446" r:id="rId112"/>
    <p:sldId id="447" r:id="rId113"/>
    <p:sldId id="448" r:id="rId114"/>
    <p:sldId id="449" r:id="rId115"/>
    <p:sldId id="450" r:id="rId116"/>
    <p:sldId id="451" r:id="rId117"/>
    <p:sldId id="452" r:id="rId118"/>
    <p:sldId id="591" r:id="rId119"/>
    <p:sldId id="592" r:id="rId120"/>
    <p:sldId id="593" r:id="rId121"/>
    <p:sldId id="594" r:id="rId122"/>
    <p:sldId id="595" r:id="rId123"/>
    <p:sldId id="456" r:id="rId124"/>
    <p:sldId id="457" r:id="rId125"/>
    <p:sldId id="572" r:id="rId126"/>
    <p:sldId id="573" r:id="rId127"/>
    <p:sldId id="574" r:id="rId128"/>
    <p:sldId id="575" r:id="rId129"/>
    <p:sldId id="576" r:id="rId130"/>
    <p:sldId id="577" r:id="rId131"/>
    <p:sldId id="462" r:id="rId132"/>
    <p:sldId id="463" r:id="rId133"/>
    <p:sldId id="464" r:id="rId134"/>
    <p:sldId id="465" r:id="rId135"/>
    <p:sldId id="561" r:id="rId136"/>
    <p:sldId id="562" r:id="rId137"/>
    <p:sldId id="563" r:id="rId138"/>
    <p:sldId id="466" r:id="rId139"/>
    <p:sldId id="467" r:id="rId140"/>
    <p:sldId id="468" r:id="rId141"/>
    <p:sldId id="469" r:id="rId142"/>
    <p:sldId id="477" r:id="rId143"/>
    <p:sldId id="478" r:id="rId144"/>
    <p:sldId id="479" r:id="rId145"/>
    <p:sldId id="480" r:id="rId146"/>
    <p:sldId id="481" r:id="rId147"/>
    <p:sldId id="482" r:id="rId148"/>
    <p:sldId id="483" r:id="rId149"/>
    <p:sldId id="365" r:id="rId150"/>
    <p:sldId id="366" r:id="rId151"/>
    <p:sldId id="389" r:id="rId152"/>
    <p:sldId id="578" r:id="rId153"/>
    <p:sldId id="487" r:id="rId154"/>
    <p:sldId id="488" r:id="rId155"/>
    <p:sldId id="391" r:id="rId156"/>
    <p:sldId id="579" r:id="rId157"/>
    <p:sldId id="490" r:id="rId158"/>
    <p:sldId id="491" r:id="rId159"/>
    <p:sldId id="580"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 id="415" r:id="rId183"/>
    <p:sldId id="416" r:id="rId184"/>
    <p:sldId id="364" r:id="rId185"/>
    <p:sldId id="334" r:id="rId186"/>
    <p:sldId id="358" r:id="rId187"/>
    <p:sldId id="499" r:id="rId188"/>
    <p:sldId id="360" r:id="rId189"/>
    <p:sldId id="262" r:id="rId190"/>
    <p:sldId id="600" r:id="rId191"/>
    <p:sldId id="601" r:id="rId192"/>
    <p:sldId id="602" r:id="rId193"/>
    <p:sldId id="603" r:id="rId194"/>
    <p:sldId id="604" r:id="rId195"/>
    <p:sldId id="605" r:id="rId196"/>
    <p:sldId id="606" r:id="rId197"/>
    <p:sldId id="607" r:id="rId198"/>
    <p:sldId id="608" r:id="rId199"/>
    <p:sldId id="609" r:id="rId200"/>
    <p:sldId id="610" r:id="rId201"/>
    <p:sldId id="611" r:id="rId202"/>
    <p:sldId id="612" r:id="rId203"/>
    <p:sldId id="613" r:id="rId204"/>
    <p:sldId id="614" r:id="rId205"/>
    <p:sldId id="615" r:id="rId206"/>
    <p:sldId id="616" r:id="rId207"/>
    <p:sldId id="617" r:id="rId208"/>
    <p:sldId id="618" r:id="rId209"/>
    <p:sldId id="619" r:id="rId210"/>
    <p:sldId id="620" r:id="rId211"/>
    <p:sldId id="621" r:id="rId212"/>
    <p:sldId id="627" r:id="rId213"/>
    <p:sldId id="628" r:id="rId214"/>
    <p:sldId id="629" r:id="rId215"/>
    <p:sldId id="630" r:id="rId216"/>
    <p:sldId id="631" r:id="rId21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626"/>
            <p14:sldId id="622"/>
            <p14:sldId id="623"/>
            <p14:sldId id="624"/>
            <p14:sldId id="625"/>
            <p14:sldId id="341"/>
            <p14:sldId id="343"/>
            <p14:sldId id="342"/>
            <p14:sldId id="345"/>
            <p14:sldId id="492"/>
            <p14:sldId id="493"/>
            <p14:sldId id="584"/>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87"/>
            <p14:sldId id="585"/>
            <p14:sldId id="586"/>
            <p14:sldId id="588"/>
            <p14:sldId id="589"/>
            <p14:sldId id="590"/>
            <p14:sldId id="547"/>
            <p14:sldId id="548"/>
            <p14:sldId id="550"/>
            <p14:sldId id="551"/>
            <p14:sldId id="582"/>
            <p14:sldId id="583"/>
            <p14:sldId id="52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4"/>
            <p14:sldId id="435"/>
            <p14:sldId id="440"/>
            <p14:sldId id="441"/>
            <p14:sldId id="442"/>
            <p14:sldId id="443"/>
            <p14:sldId id="444"/>
            <p14:sldId id="446"/>
            <p14:sldId id="447"/>
            <p14:sldId id="448"/>
            <p14:sldId id="449"/>
            <p14:sldId id="450"/>
            <p14:sldId id="451"/>
            <p14:sldId id="452"/>
            <p14:sldId id="591"/>
            <p14:sldId id="592"/>
            <p14:sldId id="593"/>
            <p14:sldId id="594"/>
            <p14:sldId id="59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7"/>
            <p14:sldId id="628"/>
            <p14:sldId id="629"/>
            <p14:sldId id="630"/>
            <p14:sldId id="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38" autoAdjust="0"/>
  </p:normalViewPr>
  <p:slideViewPr>
    <p:cSldViewPr>
      <p:cViewPr varScale="1">
        <p:scale>
          <a:sx n="87" d="100"/>
          <a:sy n="87" d="100"/>
        </p:scale>
        <p:origin x="2226" y="84"/>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22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iagrams/_rels/data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dirty="0" smtClean="0"/>
            <a:t>Weekly collaboration meeting: e.g. UNIT-K</a:t>
          </a:r>
          <a:r>
            <a:rPr lang="tr-TR" baseline="0" dirty="0" smtClean="0"/>
            <a:t>oçSistem</a:t>
          </a:r>
          <a:endParaRPr lang="en-US" dirty="0"/>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a:t>
          </a:r>
          <a:r>
            <a:rPr lang="tr-TR" sz="2400" dirty="0" smtClean="0"/>
            <a:t>I</a:t>
          </a:r>
          <a:r>
            <a:rPr lang="en-US" sz="2400" dirty="0" err="1" smtClean="0"/>
            <a:t>ntegration</a:t>
          </a:r>
          <a:endParaRPr lang="en-US" sz="2400" dirty="0" smtClean="0"/>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tr-TR" sz="2000" dirty="0" smtClean="0"/>
            <a:t>A suitable tool will be selected (Jenkins)</a:t>
          </a:r>
          <a:endParaRPr lang="en-US" sz="2000" dirty="0" smtClean="0"/>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tr-TR" sz="2000" dirty="0" smtClean="0"/>
            <a:t>I</a:t>
          </a:r>
          <a:r>
            <a:rPr lang="en-US" sz="2000" dirty="0" err="1" smtClean="0"/>
            <a:t>ntegrate</a:t>
          </a:r>
          <a:r>
            <a:rPr lang="en-US" sz="2000" dirty="0" smtClean="0"/>
            <a:t>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a:t>
          </a:r>
          <a:r>
            <a:rPr lang="tr-TR" dirty="0" smtClean="0"/>
            <a:t>ord</a:t>
          </a:r>
          <a:r>
            <a:rPr lang="en-US" dirty="0" smtClean="0"/>
            <a:t>-</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Microsoft Word Plug-in for ModelWriter</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5708">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Weekly collaboration meeting: e.g. UNIT-K</a:t>
          </a:r>
          <a:r>
            <a:rPr lang="tr-TR" sz="2000" kern="1200" baseline="0" dirty="0" smtClean="0"/>
            <a:t>oçSistem</a:t>
          </a:r>
          <a:endParaRPr lang="en-US" sz="2000" kern="1200" dirty="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A suitable tool will be selected (Jenkins)</a:t>
          </a:r>
          <a:endParaRPr lang="en-US" sz="2000" kern="1200" dirty="0" smtClean="0"/>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a:t>
          </a:r>
          <a:r>
            <a:rPr lang="tr-TR" sz="2400" kern="1200" dirty="0" smtClean="0"/>
            <a:t>I</a:t>
          </a:r>
          <a:r>
            <a:rPr lang="en-US" sz="2400" kern="1200" dirty="0" err="1" smtClean="0"/>
            <a:t>ntegration</a:t>
          </a:r>
          <a:endParaRPr lang="en-US" sz="2400" kern="1200" dirty="0" smtClean="0"/>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I</a:t>
          </a:r>
          <a:r>
            <a:rPr lang="en-US" sz="2000" kern="1200" dirty="0" err="1" smtClean="0"/>
            <a:t>ntegrate</a:t>
          </a:r>
          <a:r>
            <a:rPr lang="en-US" sz="2000" kern="1200" dirty="0" smtClean="0"/>
            <a:t>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a:t>
          </a:r>
          <a:r>
            <a:rPr lang="tr-TR" sz="2400" kern="1200" dirty="0" smtClean="0"/>
            <a:t>ord</a:t>
          </a:r>
          <a:r>
            <a:rPr lang="en-US" sz="2400" kern="1200" dirty="0" smtClean="0"/>
            <a:t>-</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551702"/>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Microsoft Word Plug-in for ModelWriter</a:t>
          </a:r>
          <a:endParaRPr lang="en-US" sz="2000" b="1" kern="1200" dirty="0"/>
        </a:p>
      </dsp:txBody>
      <dsp:txXfrm>
        <a:off x="2878665" y="584437"/>
        <a:ext cx="2633019" cy="605105"/>
      </dsp:txXfrm>
    </dsp:sp>
    <dsp:sp modelId="{C4DF09B6-29CE-4F3E-BCFC-C9F666C1F4E5}">
      <dsp:nvSpPr>
        <dsp:cNvPr id="0" name=""/>
        <dsp:cNvSpPr/>
      </dsp:nvSpPr>
      <dsp:spPr>
        <a:xfrm rot="9870942">
          <a:off x="2400963" y="1301664"/>
          <a:ext cx="594708" cy="0"/>
        </a:xfrm>
        <a:custGeom>
          <a:avLst/>
          <a:gdLst/>
          <a:ahLst/>
          <a:cxnLst/>
          <a:rect l="0" t="0" r="0" b="0"/>
          <a:pathLst>
            <a:path>
              <a:moveTo>
                <a:pt x="0" y="0"/>
              </a:moveTo>
              <a:lnTo>
                <a:pt x="59470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834216">
          <a:off x="5536813" y="1283371"/>
          <a:ext cx="519268" cy="0"/>
        </a:xfrm>
        <a:custGeom>
          <a:avLst/>
          <a:gdLst/>
          <a:ahLst/>
          <a:cxnLst/>
          <a:rect l="0" t="0" r="0" b="0"/>
          <a:pathLst>
            <a:path>
              <a:moveTo>
                <a:pt x="0" y="0"/>
              </a:moveTo>
              <a:lnTo>
                <a:pt x="51926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8-12-2015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12/8/2015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5509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23</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27</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28</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128</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157</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166</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167</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170</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195</a:t>
            </a:fld>
            <a:endParaRPr lang="de-DE" altLang="de-DE"/>
          </a:p>
        </p:txBody>
      </p:sp>
    </p:spTree>
    <p:extLst>
      <p:ext uri="{BB962C8B-B14F-4D97-AF65-F5344CB8AC3E}">
        <p14:creationId xmlns:p14="http://schemas.microsoft.com/office/powerpoint/2010/main" val="181545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200</a:t>
            </a:fld>
            <a:endParaRPr lang="en-US"/>
          </a:p>
        </p:txBody>
      </p:sp>
    </p:spTree>
    <p:extLst>
      <p:ext uri="{BB962C8B-B14F-4D97-AF65-F5344CB8AC3E}">
        <p14:creationId xmlns:p14="http://schemas.microsoft.com/office/powerpoint/2010/main" val="3553040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204</a:t>
            </a:fld>
            <a:endParaRPr lang="en-US"/>
          </a:p>
        </p:txBody>
      </p:sp>
    </p:spTree>
    <p:extLst>
      <p:ext uri="{BB962C8B-B14F-4D97-AF65-F5344CB8AC3E}">
        <p14:creationId xmlns:p14="http://schemas.microsoft.com/office/powerpoint/2010/main" val="2602203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222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1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98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11</a:t>
            </a:fld>
            <a:endParaRPr lang="de-DE" altLang="de-DE"/>
          </a:p>
        </p:txBody>
      </p:sp>
    </p:spTree>
    <p:extLst>
      <p:ext uri="{BB962C8B-B14F-4D97-AF65-F5344CB8AC3E}">
        <p14:creationId xmlns:p14="http://schemas.microsoft.com/office/powerpoint/2010/main" val="2781930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08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08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diagramQuickStyle" Target="../diagrams/quickStyle21.xml"/><Relationship Id="rId12"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1.xml"/><Relationship Id="rId11" Type="http://schemas.openxmlformats.org/officeDocument/2006/relationships/image" Target="../media/image110.png"/><Relationship Id="rId5" Type="http://schemas.openxmlformats.org/officeDocument/2006/relationships/diagramData" Target="../diagrams/data21.xml"/><Relationship Id="rId10" Type="http://schemas.openxmlformats.org/officeDocument/2006/relationships/image" Target="../media/image109.png"/><Relationship Id="rId4" Type="http://schemas.openxmlformats.org/officeDocument/2006/relationships/image" Target="../media/image108.png"/><Relationship Id="rId9" Type="http://schemas.microsoft.com/office/2007/relationships/diagramDrawing" Target="../diagrams/drawing2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19.png"/><Relationship Id="rId7" Type="http://schemas.openxmlformats.org/officeDocument/2006/relationships/diagramColors" Target="../diagrams/colors22.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image" Target="../media/image121.png"/><Relationship Id="rId4" Type="http://schemas.openxmlformats.org/officeDocument/2006/relationships/diagramData" Target="../diagrams/data22.xml"/><Relationship Id="rId9" Type="http://schemas.openxmlformats.org/officeDocument/2006/relationships/image" Target="../media/image120.png"/></Relationships>
</file>

<file path=ppt/slides/_rels/slide1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5.jpeg"/><Relationship Id="rId7" Type="http://schemas.openxmlformats.org/officeDocument/2006/relationships/diagramData" Target="../diagrams/data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7.xml"/><Relationship Id="rId5" Type="http://schemas.openxmlformats.org/officeDocument/2006/relationships/image" Target="../media/image17.png"/><Relationship Id="rId10"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diagramQuickStyle" Target="../diagrams/quickStyle7.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7.png"/><Relationship Id="rId7" Type="http://schemas.openxmlformats.org/officeDocument/2006/relationships/diagramData" Target="../diagrams/data8.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7.png"/><Relationship Id="rId9"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tr-TR" sz="4800" dirty="0" smtClean="0">
                <a:solidFill>
                  <a:prstClr val="white"/>
                </a:solidFill>
              </a:rPr>
              <a:t>Industrial Use Case in Airbus</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r>
              <a:rPr lang="en-US" dirty="0">
                <a:solidFill>
                  <a:prstClr val="white"/>
                </a:solidFill>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9775817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Automatically Creation of</a:t>
            </a:r>
            <a:r>
              <a:rPr lang="fr-FR" dirty="0" smtClean="0"/>
              <a:t> </a:t>
            </a:r>
            <a:r>
              <a:rPr lang="en-US" dirty="0" smtClean="0"/>
              <a:t>Synchronization</a:t>
            </a:r>
            <a:r>
              <a:rPr lang="fr-FR" dirty="0" smtClean="0"/>
              <a:t> Links</a:t>
            </a:r>
            <a:endParaRPr lang="fr-FR" dirty="0"/>
          </a:p>
        </p:txBody>
      </p:sp>
      <p:sp>
        <p:nvSpPr>
          <p:cNvPr id="3" name="Espace réservé du contenu 2"/>
          <p:cNvSpPr>
            <a:spLocks noGrp="1"/>
          </p:cNvSpPr>
          <p:nvPr>
            <p:ph idx="1"/>
          </p:nvPr>
        </p:nvSpPr>
        <p:spPr/>
        <p:txBody>
          <a:bodyPr/>
          <a:lstStyle/>
          <a:p>
            <a:r>
              <a:rPr lang="en-US" dirty="0" smtClean="0">
                <a:solidFill>
                  <a:schemeClr val="accent1"/>
                </a:solidFill>
              </a:rPr>
              <a:t>Exact </a:t>
            </a:r>
            <a:r>
              <a:rPr lang="en-US" dirty="0">
                <a:solidFill>
                  <a:schemeClr val="accent1"/>
                </a:solidFill>
              </a:rPr>
              <a:t>matching</a:t>
            </a:r>
            <a:r>
              <a:rPr lang="en-US" dirty="0"/>
              <a:t>: identified using String matching</a:t>
            </a:r>
          </a:p>
          <a:p>
            <a:pPr lvl="1"/>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1"/>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r>
              <a:rPr lang="en-US" dirty="0">
                <a:solidFill>
                  <a:srgbClr val="00A652"/>
                </a:solidFill>
              </a:rPr>
              <a:t>Semantic matching</a:t>
            </a:r>
            <a:r>
              <a:rPr lang="en-US" dirty="0"/>
              <a:t>:  identified based on ontology and SKOS labels</a:t>
            </a:r>
          </a:p>
          <a:p>
            <a:pPr lvl="1"/>
            <a:r>
              <a:rPr lang="en-US" dirty="0"/>
              <a:t>Ex: Fixation </a:t>
            </a:r>
            <a:r>
              <a:rPr lang="en-US" dirty="0" err="1">
                <a:solidFill>
                  <a:srgbClr val="00A652"/>
                </a:solidFill>
              </a:rPr>
              <a:t>isSynonymTo</a:t>
            </a:r>
            <a:r>
              <a:rPr lang="en-US" dirty="0"/>
              <a:t> </a:t>
            </a:r>
            <a:r>
              <a:rPr lang="en-US" dirty="0">
                <a:solidFill>
                  <a:srgbClr val="000000"/>
                </a:solidFill>
              </a:rPr>
              <a:t>http://</a:t>
            </a:r>
            <a:r>
              <a:rPr lang="en-US" dirty="0" smtClean="0">
                <a:solidFill>
                  <a:srgbClr val="000000"/>
                </a:solidFill>
              </a:rPr>
              <a:t>airbus-group.installsys/component#AttachmentPoint</a:t>
            </a:r>
            <a:endParaRPr lang="en-US" dirty="0">
              <a:solidFill>
                <a:srgbClr val="000000"/>
              </a:solidFill>
            </a:endParaRPr>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EMF (Eclipse Modeling Framework)</a:t>
            </a:r>
          </a:p>
          <a:p>
            <a:pPr lvl="1"/>
            <a:r>
              <a:rPr lang="en-US" dirty="0" smtClean="0"/>
              <a:t>The EMF project is a modeling framework and code generation facility for building tools and other applications based on a structured data model</a:t>
            </a:r>
          </a:p>
          <a:p>
            <a:pPr lvl="1"/>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r>
              <a:rPr lang="en-US" dirty="0" smtClean="0"/>
              <a:t>SIRIUS</a:t>
            </a:r>
          </a:p>
          <a:p>
            <a:pPr lvl="1"/>
            <a:r>
              <a:rPr lang="en-US" dirty="0" smtClean="0"/>
              <a:t>Is an Eclipse project based 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b="1" i="1" dirty="0" smtClean="0"/>
              <a:t>Java Concepts</a:t>
            </a:r>
            <a:r>
              <a:rPr lang="en-US" dirty="0" smtClean="0"/>
              <a:t>: a list of Java identifiers (i.e., classes, interfaces, methods, etc.) related to Sirius</a:t>
            </a:r>
          </a:p>
          <a:p>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4000"/>
            <a:ext cx="6984776" cy="828000"/>
          </a:xfrm>
        </p:spPr>
        <p:txBody>
          <a:bodyPr/>
          <a:lstStyle/>
          <a:p>
            <a:r>
              <a:rPr lang="en-GB" dirty="0" smtClean="0"/>
              <a:t>SIDP</a:t>
            </a:r>
            <a:r>
              <a:rPr lang="en-GB" dirty="0"/>
              <a:t>: </a:t>
            </a:r>
            <a:r>
              <a:rPr lang="en-GB" dirty="0" smtClean="0"/>
              <a:t>System </a:t>
            </a:r>
            <a:r>
              <a:rPr lang="en-GB" dirty="0"/>
              <a:t>Installation Design </a:t>
            </a:r>
            <a:r>
              <a:rPr lang="en-GB" dirty="0" smtClean="0"/>
              <a:t>Principles</a:t>
            </a:r>
            <a:endParaRPr lang="en-GB"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6227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17182149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38660350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2932725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9471832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Synchornization:Havelsan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3416912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296984"/>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endParaRPr lang="tr-TR" sz="1600" dirty="0" smtClean="0"/>
          </a:p>
          <a:p>
            <a:pPr marL="358775" algn="just">
              <a:lnSpc>
                <a:spcPct val="150000"/>
              </a:lnSpc>
              <a:spcBef>
                <a:spcPts val="0"/>
              </a:spcBef>
            </a:pPr>
            <a:r>
              <a:rPr lang="en-US" sz="1600" dirty="0">
                <a:solidFill>
                  <a:srgbClr val="FF0000"/>
                </a:solidFill>
                <a:effectLst>
                  <a:outerShdw blurRad="38100" dist="38100" dir="2700000" algn="tl">
                    <a:srgbClr val="000000">
                      <a:alpha val="43137"/>
                    </a:srgbClr>
                  </a:outerShdw>
                </a:effectLst>
              </a:rPr>
              <a:t>In </a:t>
            </a:r>
            <a:r>
              <a:rPr lang="en-US" sz="1600" dirty="0" smtClean="0">
                <a:solidFill>
                  <a:srgbClr val="FF0000"/>
                </a:solidFill>
                <a:effectLst>
                  <a:outerShdw blurRad="38100" dist="38100" dir="2700000" algn="tl">
                    <a:srgbClr val="000000">
                      <a:alpha val="43137"/>
                    </a:srgbClr>
                  </a:outerShdw>
                </a:effectLst>
              </a:rPr>
              <a:t>industrial </a:t>
            </a:r>
            <a:r>
              <a:rPr lang="en-US" sz="1600" dirty="0">
                <a:solidFill>
                  <a:srgbClr val="FF0000"/>
                </a:solidFill>
                <a:effectLst>
                  <a:outerShdw blurRad="38100" dist="38100" dir="2700000" algn="tl">
                    <a:srgbClr val="000000">
                      <a:alpha val="43137"/>
                    </a:srgbClr>
                  </a:outerShdw>
                </a:effectLst>
              </a:rPr>
              <a:t>context </a:t>
            </a:r>
            <a:r>
              <a:rPr lang="tr-TR" sz="1600" dirty="0" smtClean="0">
                <a:solidFill>
                  <a:srgbClr val="FF0000"/>
                </a:solidFill>
                <a:effectLst>
                  <a:outerShdw blurRad="38100" dist="38100" dir="2700000" algn="tl">
                    <a:srgbClr val="000000">
                      <a:alpha val="43137"/>
                    </a:srgbClr>
                  </a:outerShdw>
                </a:effectLst>
              </a:rPr>
              <a:t>of AIRBUS, </a:t>
            </a:r>
            <a:r>
              <a:rPr lang="en-US" sz="1600" dirty="0" smtClean="0">
                <a:solidFill>
                  <a:srgbClr val="FF0000"/>
                </a:solidFill>
                <a:effectLst>
                  <a:outerShdw blurRad="38100" dist="38100" dir="2700000" algn="tl">
                    <a:srgbClr val="000000">
                      <a:alpha val="43137"/>
                    </a:srgbClr>
                  </a:outerShdw>
                </a:effectLst>
              </a:rPr>
              <a:t>SIDP </a:t>
            </a:r>
            <a:r>
              <a:rPr lang="en-US" sz="1600" dirty="0">
                <a:solidFill>
                  <a:srgbClr val="FF0000"/>
                </a:solidFill>
                <a:effectLst>
                  <a:outerShdw blurRad="38100" dist="38100" dir="2700000" algn="tl">
                    <a:srgbClr val="000000">
                      <a:alpha val="43137"/>
                    </a:srgbClr>
                  </a:outerShdw>
                </a:effectLst>
              </a:rPr>
              <a:t>are edited using MSWord</a:t>
            </a:r>
          </a:p>
          <a:p>
            <a:pPr marL="15875" lvl="0" indent="0" algn="just">
              <a:lnSpc>
                <a:spcPct val="150000"/>
              </a:lnSpc>
              <a:spcBef>
                <a:spcPts val="0"/>
              </a:spcBef>
              <a:spcAft>
                <a:spcPts val="0"/>
              </a:spcAft>
              <a:buNone/>
            </a:pPr>
            <a:endParaRPr lang="en-US" sz="1600" dirty="0" smtClean="0"/>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290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136517"/>
          </a:xfrm>
        </p:spPr>
        <p:txBody>
          <a:bodyPr wrap="square">
            <a:spAutoFit/>
          </a:bodyPr>
          <a:lstStyle/>
          <a:p>
            <a:pPr marL="0" indent="0">
              <a:buNone/>
            </a:pPr>
            <a:r>
              <a:rPr lang="en-US" sz="2400" dirty="0" smtClean="0">
                <a:latin typeface="+mn-lt"/>
                <a:cs typeface="+mn-cs"/>
              </a:rPr>
              <a:t>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3928792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 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0511154"/>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a:t>
            </a:r>
            <a:r>
              <a:rPr lang="tr-TR" dirty="0" smtClean="0"/>
              <a:t> </a:t>
            </a:r>
            <a:r>
              <a:rPr lang="en-GB" dirty="0" smtClean="0"/>
              <a:t>regular meetings </a:t>
            </a:r>
            <a:r>
              <a:rPr lang="en-GB" dirty="0"/>
              <a:t>and </a:t>
            </a:r>
            <a:r>
              <a:rPr lang="tr-TR" dirty="0" smtClean="0"/>
              <a:t>workshops</a:t>
            </a:r>
            <a:endParaRPr lang="en-GB" dirty="0" smtClean="0"/>
          </a:p>
          <a:p>
            <a:pPr marL="625475" lvl="2" indent="0">
              <a:buNone/>
            </a:pPr>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08232873"/>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31138002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872361931"/>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smtClean="0"/>
              <a:t>Moharram Challanger</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79317" y="1136406"/>
            <a:ext cx="6883473" cy="5586839"/>
          </a:xfrm>
          <a:prstGeom prst="rect">
            <a:avLst/>
          </a:prstGeom>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8.12.2015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8.12.2015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8.12.2015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8.12.2015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8.12.2015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8.12.2015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8.12.2015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379210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1665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20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612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6451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67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8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039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56805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195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4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039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2338083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2617184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041592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6834040" y="2825852"/>
            <a:ext cx="1872208" cy="648072"/>
            <a:chOff x="6048475" y="1224146"/>
            <a:chExt cx="1484454" cy="610689"/>
          </a:xfrm>
        </p:grpSpPr>
        <p:sp>
          <p:nvSpPr>
            <p:cNvPr id="44" name="Rounded Rectangle 4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solidFill>
                  <a:srgbClr val="FF0000"/>
                </a:solidFill>
                <a:effectLst>
                  <a:outerShdw blurRad="38100" dist="38100" dir="2700000" algn="tl">
                    <a:srgbClr val="000000">
                      <a:alpha val="43137"/>
                    </a:srgbClr>
                  </a:outerShdw>
                </a:effectLst>
              </a:rPr>
              <a:t>In </a:t>
            </a:r>
            <a:r>
              <a:rPr lang="en-US" dirty="0">
                <a:solidFill>
                  <a:srgbClr val="FF0000"/>
                </a:solidFill>
                <a:effectLst>
                  <a:outerShdw blurRad="38100" dist="38100" dir="2700000" algn="tl">
                    <a:srgbClr val="000000">
                      <a:alpha val="43137"/>
                    </a:srgbClr>
                  </a:outerShdw>
                </a:effectLst>
              </a:rPr>
              <a:t>our industrial context SIDP are edited using </a:t>
            </a:r>
            <a:r>
              <a:rPr lang="en-US" dirty="0" smtClean="0">
                <a:solidFill>
                  <a:srgbClr val="FF0000"/>
                </a:solidFill>
                <a:effectLst>
                  <a:outerShdw blurRad="38100" dist="38100" dir="2700000" algn="tl">
                    <a:srgbClr val="000000">
                      <a:alpha val="43137"/>
                    </a:srgbClr>
                  </a:outerShdw>
                </a:effectLst>
              </a:rPr>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1833292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05525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66221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185839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66297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256566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91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065184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801725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555589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854406" y="2182239"/>
            <a:ext cx="1489985" cy="598689"/>
            <a:chOff x="416217" y="2674666"/>
            <a:chExt cx="1858263" cy="705385"/>
          </a:xfrm>
        </p:grpSpPr>
        <p:sp>
          <p:nvSpPr>
            <p:cNvPr id="89" name="Rounded Rectangle 88"/>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0"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O</a:t>
              </a:r>
              <a:r>
                <a:rPr lang="tr-TR" b="1" dirty="0" smtClean="0"/>
                <a:t>ğuz Yıldız</a:t>
              </a:r>
              <a:endParaRPr lang="en-US" sz="1800" b="1" kern="1200" dirty="0"/>
            </a:p>
          </p:txBody>
        </p:sp>
      </p:grpSp>
      <p:sp>
        <p:nvSpPr>
          <p:cNvPr id="75" name="Straight Connector 3"/>
          <p:cNvSpPr/>
          <p:nvPr/>
        </p:nvSpPr>
        <p:spPr>
          <a:xfrm rot="16200000">
            <a:off x="4180883" y="2277297"/>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29" y="5191396"/>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a:solidFill>
                  <a:schemeClr val="tx1">
                    <a:lumMod val="50000"/>
                    <a:lumOff val="50000"/>
                  </a:schemeClr>
                </a:solidFill>
              </a:rPr>
              <a:t>International Collaboration (through </a:t>
            </a:r>
            <a:r>
              <a:rPr lang="tr-TR" dirty="0" smtClean="0">
                <a:solidFill>
                  <a:schemeClr val="tx1">
                    <a:lumMod val="50000"/>
                    <a:lumOff val="50000"/>
                  </a:schemeClr>
                </a:solidFill>
              </a:rPr>
              <a:t>plugins)</a:t>
            </a:r>
            <a:endParaRPr lang="en-US" dirty="0"/>
          </a:p>
        </p:txBody>
      </p:sp>
      <p:grpSp>
        <p:nvGrpSpPr>
          <p:cNvPr id="7" name="Group 6"/>
          <p:cNvGrpSpPr/>
          <p:nvPr/>
        </p:nvGrpSpPr>
        <p:grpSpPr>
          <a:xfrm>
            <a:off x="665585" y="3766296"/>
            <a:ext cx="8298209" cy="924675"/>
            <a:chOff x="792493" y="4726838"/>
            <a:chExt cx="8298209" cy="924675"/>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ular Callout 37"/>
          <p:cNvSpPr/>
          <p:nvPr/>
        </p:nvSpPr>
        <p:spPr bwMode="auto">
          <a:xfrm>
            <a:off x="652564" y="2253476"/>
            <a:ext cx="2833682" cy="338554"/>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Commercial</a:t>
            </a:r>
            <a:r>
              <a:rPr kumimoji="0" lang="tr-TR" sz="1600" b="1" i="0" u="none" strike="noStrike" cap="none" normalizeH="0" dirty="0" smtClean="0">
                <a:ln>
                  <a:noFill/>
                </a:ln>
                <a:solidFill>
                  <a:schemeClr val="tx1"/>
                </a:solidFill>
                <a:effectLst/>
              </a:rPr>
              <a:t> Product</a:t>
            </a:r>
            <a:endParaRPr kumimoji="0" lang="en-US" sz="1600" b="1" i="0" u="none" strike="noStrike" cap="none" normalizeH="0" baseline="0" dirty="0" smtClean="0">
              <a:ln>
                <a:noFill/>
              </a:ln>
              <a:solidFill>
                <a:schemeClr val="tx1"/>
              </a:solidFill>
              <a:effectLst/>
            </a:endParaRPr>
          </a:p>
        </p:txBody>
      </p:sp>
      <p:grpSp>
        <p:nvGrpSpPr>
          <p:cNvPr id="39" name="Group 38"/>
          <p:cNvGrpSpPr/>
          <p:nvPr/>
        </p:nvGrpSpPr>
        <p:grpSpPr>
          <a:xfrm>
            <a:off x="7254325" y="4690971"/>
            <a:ext cx="1613300" cy="648072"/>
            <a:chOff x="6048475" y="1224146"/>
            <a:chExt cx="1484454" cy="610689"/>
          </a:xfrm>
        </p:grpSpPr>
        <p:sp>
          <p:nvSpPr>
            <p:cNvPr id="46" name="Rounded Rectangle 45"/>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7"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grpSp>
        <p:nvGrpSpPr>
          <p:cNvPr id="64" name="Group 63"/>
          <p:cNvGrpSpPr/>
          <p:nvPr/>
        </p:nvGrpSpPr>
        <p:grpSpPr>
          <a:xfrm>
            <a:off x="4054207" y="1645658"/>
            <a:ext cx="1672531" cy="631214"/>
            <a:chOff x="416217" y="2674666"/>
            <a:chExt cx="1858263" cy="705385"/>
          </a:xfrm>
        </p:grpSpPr>
        <p:sp>
          <p:nvSpPr>
            <p:cNvPr id="65" name="Rounded Rectangle 64"/>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7"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b="1" dirty="0" err="1"/>
                <a:t>Ersan</a:t>
              </a:r>
              <a:r>
                <a:rPr lang="en-US" b="1" dirty="0"/>
                <a:t> </a:t>
              </a:r>
              <a:r>
                <a:rPr lang="en-US" b="1" dirty="0" err="1"/>
                <a:t>Gürdoğan</a:t>
              </a:r>
              <a:endParaRPr lang="en-US" sz="1800" b="1" kern="1200" dirty="0"/>
            </a:p>
          </p:txBody>
        </p:sp>
      </p:grpSp>
      <p:sp>
        <p:nvSpPr>
          <p:cNvPr id="77" name="Straight Connector 3"/>
          <p:cNvSpPr/>
          <p:nvPr/>
        </p:nvSpPr>
        <p:spPr>
          <a:xfrm rot="16200000">
            <a:off x="4360936" y="4000105"/>
            <a:ext cx="710160" cy="0"/>
          </a:xfrm>
          <a:custGeom>
            <a:avLst/>
            <a:gdLst/>
            <a:ahLst/>
            <a:cxnLst/>
            <a:rect l="0" t="0" r="0" b="0"/>
            <a:pathLst>
              <a:path>
                <a:moveTo>
                  <a:pt x="0" y="0"/>
                </a:moveTo>
                <a:lnTo>
                  <a:pt x="7101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8" name="Group 77"/>
          <p:cNvGrpSpPr/>
          <p:nvPr/>
        </p:nvGrpSpPr>
        <p:grpSpPr>
          <a:xfrm>
            <a:off x="4859195" y="5382808"/>
            <a:ext cx="1758454" cy="640734"/>
            <a:chOff x="336684" y="808693"/>
            <a:chExt cx="1758454" cy="640734"/>
          </a:xfrm>
          <a:solidFill>
            <a:srgbClr val="C00000"/>
          </a:solidFill>
        </p:grpSpPr>
        <p:sp>
          <p:nvSpPr>
            <p:cNvPr id="79" name="Rounded Rectangle 78"/>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0"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81" name="Group 80"/>
          <p:cNvGrpSpPr/>
          <p:nvPr/>
        </p:nvGrpSpPr>
        <p:grpSpPr>
          <a:xfrm>
            <a:off x="4445541" y="4884581"/>
            <a:ext cx="1758454" cy="640734"/>
            <a:chOff x="336684" y="808693"/>
            <a:chExt cx="1758454" cy="640734"/>
          </a:xfrm>
          <a:solidFill>
            <a:srgbClr val="C00000"/>
          </a:solidFill>
        </p:grpSpPr>
        <p:sp>
          <p:nvSpPr>
            <p:cNvPr id="82" name="Rounded Rectangle 81"/>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3"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pSp>
        <p:nvGrpSpPr>
          <p:cNvPr id="59" name="Group 58"/>
          <p:cNvGrpSpPr/>
          <p:nvPr/>
        </p:nvGrpSpPr>
        <p:grpSpPr>
          <a:xfrm>
            <a:off x="3635896" y="4370604"/>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grpSp>
        <p:nvGrpSpPr>
          <p:cNvPr id="68" name="Group 67"/>
          <p:cNvGrpSpPr/>
          <p:nvPr/>
        </p:nvGrpSpPr>
        <p:grpSpPr>
          <a:xfrm>
            <a:off x="6926117" y="4210388"/>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pic>
        <p:nvPicPr>
          <p:cNvPr id="86"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6">
            <a:extLst>
              <a:ext uri="{28A0092B-C50C-407E-A947-70E740481C1C}">
                <a14:useLocalDpi xmlns:a14="http://schemas.microsoft.com/office/drawing/2010/main" val="0"/>
              </a:ext>
            </a:extLst>
          </a:blip>
          <a:srcRect t="24025" b="30158"/>
          <a:stretch/>
        </p:blipFill>
        <p:spPr bwMode="auto">
          <a:xfrm>
            <a:off x="5885150" y="1559538"/>
            <a:ext cx="952500" cy="2880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7" name="Diagram 86"/>
          <p:cNvGraphicFramePr/>
          <p:nvPr>
            <p:extLst>
              <p:ext uri="{D42A27DB-BD31-4B8C-83A1-F6EECF244321}">
                <p14:modId xmlns:p14="http://schemas.microsoft.com/office/powerpoint/2010/main" val="691867847"/>
              </p:ext>
            </p:extLst>
          </p:nvPr>
        </p:nvGraphicFramePr>
        <p:xfrm>
          <a:off x="490214" y="2422753"/>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1" name="Group 90"/>
          <p:cNvGrpSpPr/>
          <p:nvPr/>
        </p:nvGrpSpPr>
        <p:grpSpPr>
          <a:xfrm>
            <a:off x="3419545" y="1169719"/>
            <a:ext cx="1672531" cy="631214"/>
            <a:chOff x="416217" y="2674666"/>
            <a:chExt cx="1858263" cy="705385"/>
          </a:xfrm>
        </p:grpSpPr>
        <p:sp>
          <p:nvSpPr>
            <p:cNvPr id="92" name="Rounded Rectangle 91"/>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3" name="Rounded Rectangle 4"/>
            <p:cNvSpPr txBox="1"/>
            <p:nvPr/>
          </p:nvSpPr>
          <p:spPr>
            <a:xfrm>
              <a:off x="450651" y="2709099"/>
              <a:ext cx="1789395" cy="636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Taşkın Kızıl</a:t>
              </a:r>
              <a:endParaRPr lang="en-US" sz="1800" b="1" kern="1200" dirty="0"/>
            </a:p>
          </p:txBody>
        </p:sp>
      </p:grpSp>
    </p:spTree>
    <p:extLst>
      <p:ext uri="{BB962C8B-B14F-4D97-AF65-F5344CB8AC3E}">
        <p14:creationId xmlns:p14="http://schemas.microsoft.com/office/powerpoint/2010/main" val="255140036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124323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630275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366289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2014-2/2015-1 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Karda</a:t>
            </a:r>
            <a:r>
              <a:rPr lang="tr-TR" dirty="0" smtClean="0"/>
              <a:t>ş</a:t>
            </a:r>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smtClean="0"/>
              <a:t>Agenda - Doç.Dr. TANSEL ÖZYER </a:t>
            </a:r>
            <a:endParaRPr lang="en-US" dirty="0"/>
          </a:p>
        </p:txBody>
      </p:sp>
      <p:sp>
        <p:nvSpPr>
          <p:cNvPr id="7" name="Content Placeholder 6"/>
          <p:cNvSpPr>
            <a:spLocks noGrp="1"/>
          </p:cNvSpPr>
          <p:nvPr>
            <p:ph idx="1"/>
          </p:nvPr>
        </p:nvSpPr>
        <p:spPr>
          <a:xfrm>
            <a:off x="539552" y="1196752"/>
            <a:ext cx="8280920" cy="5040560"/>
          </a:xfrm>
        </p:spPr>
        <p:txBody>
          <a:bodyPr/>
          <a:lstStyle/>
          <a:p>
            <a:pPr marL="457200" indent="-457200">
              <a:buFont typeface="+mj-lt"/>
              <a:buAutoNum type="arabicPeriod"/>
            </a:pPr>
            <a:r>
              <a:rPr lang="en-US" sz="1800" dirty="0" smtClean="0">
                <a:solidFill>
                  <a:schemeClr val="accent3"/>
                </a:solidFill>
              </a:rPr>
              <a:t>Overview of the project </a:t>
            </a:r>
            <a:r>
              <a:rPr lang="en-US" sz="1800" dirty="0" smtClean="0"/>
              <a:t>(</a:t>
            </a:r>
            <a:r>
              <a:rPr lang="tr-TR" sz="1800" dirty="0" smtClean="0"/>
              <a:t>25</a:t>
            </a:r>
            <a:r>
              <a:rPr lang="en-US" sz="1800" dirty="0" smtClean="0"/>
              <a:t>min) [0</a:t>
            </a:r>
            <a:r>
              <a:rPr lang="tr-TR" sz="1800" dirty="0" smtClean="0"/>
              <a:t>8</a:t>
            </a:r>
            <a:r>
              <a:rPr lang="en-US" sz="1800" dirty="0" smtClean="0"/>
              <a:t>:</a:t>
            </a:r>
            <a:r>
              <a:rPr lang="tr-TR" sz="1800" dirty="0" smtClean="0"/>
              <a:t>45</a:t>
            </a:r>
            <a:r>
              <a:rPr lang="en-US" sz="1800" dirty="0" smtClean="0"/>
              <a:t> - 09:</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Progress Status per W</a:t>
            </a:r>
            <a:r>
              <a:rPr lang="tr-TR" sz="1800" dirty="0" smtClean="0">
                <a:solidFill>
                  <a:schemeClr val="accent3"/>
                </a:solidFill>
              </a:rPr>
              <a:t>ork </a:t>
            </a:r>
            <a:r>
              <a:rPr lang="en-US" sz="1800" dirty="0" smtClean="0">
                <a:solidFill>
                  <a:schemeClr val="accent3"/>
                </a:solidFill>
              </a:rPr>
              <a:t>P</a:t>
            </a:r>
            <a:r>
              <a:rPr lang="tr-TR" sz="1800" dirty="0" smtClean="0">
                <a:solidFill>
                  <a:schemeClr val="accent3"/>
                </a:solidFill>
              </a:rPr>
              <a:t>ackage</a:t>
            </a:r>
            <a:r>
              <a:rPr lang="en-US" sz="1800" dirty="0" smtClean="0">
                <a:solidFill>
                  <a:schemeClr val="accent3"/>
                </a:solidFill>
              </a:rPr>
              <a:t> </a:t>
            </a:r>
            <a:r>
              <a:rPr lang="en-US" sz="1800" dirty="0" smtClean="0"/>
              <a:t>(</a:t>
            </a:r>
            <a:r>
              <a:rPr lang="tr-TR" sz="1800" dirty="0" smtClean="0"/>
              <a:t>30 </a:t>
            </a:r>
            <a:r>
              <a:rPr lang="en-US" sz="1800" dirty="0" smtClean="0"/>
              <a:t>min) [</a:t>
            </a:r>
            <a:r>
              <a:rPr lang="tr-TR" sz="1800" dirty="0" smtClean="0"/>
              <a:t>09</a:t>
            </a:r>
            <a:r>
              <a:rPr lang="en-US" sz="1800" dirty="0" smtClean="0"/>
              <a:t>:</a:t>
            </a:r>
            <a:r>
              <a:rPr lang="tr-TR" sz="1800" dirty="0" smtClean="0"/>
              <a:t>10</a:t>
            </a:r>
            <a:r>
              <a:rPr lang="en-US" sz="1800" dirty="0" smtClean="0"/>
              <a:t> - </a:t>
            </a:r>
            <a:r>
              <a:rPr lang="tr-TR" sz="1800" dirty="0" smtClean="0"/>
              <a:t>09</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and exploitation prospects </a:t>
            </a:r>
            <a:r>
              <a:rPr lang="en-US" sz="1800" dirty="0" smtClean="0"/>
              <a:t>(</a:t>
            </a:r>
            <a:r>
              <a:rPr lang="tr-TR" sz="1800" dirty="0" smtClean="0"/>
              <a:t>30 </a:t>
            </a:r>
            <a:r>
              <a:rPr lang="en-US" sz="1800" dirty="0" smtClean="0"/>
              <a:t>min) [09:</a:t>
            </a:r>
            <a:r>
              <a:rPr lang="tr-TR" sz="1800" dirty="0" smtClean="0"/>
              <a:t>40</a:t>
            </a:r>
            <a:r>
              <a:rPr lang="en-US" sz="1800" dirty="0" smtClean="0"/>
              <a:t> - 10:</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Demonstrations of 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endParaRPr lang="tr-TR" sz="1800" dirty="0"/>
          </a:p>
          <a:p>
            <a:pPr marL="457200" indent="-457200">
              <a:buFont typeface="+mj-lt"/>
              <a:buAutoNum type="arabicPeriod"/>
            </a:pPr>
            <a:r>
              <a:rPr lang="en-US" sz="1800" dirty="0" smtClean="0"/>
              <a:t>ITEA -EUREKA Review Meeting Conclusions &amp; Actions </a:t>
            </a:r>
            <a:endParaRPr lang="tr-TR" sz="1800" dirty="0"/>
          </a:p>
          <a:p>
            <a:pPr marL="457200" indent="-457200">
              <a:buFont typeface="+mj-lt"/>
              <a:buAutoNum type="arabicPeriod"/>
            </a:pPr>
            <a:r>
              <a:rPr lang="tr-TR" sz="1800" dirty="0" smtClean="0"/>
              <a:t>Financial Assesments of Turkish Consortium </a:t>
            </a:r>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457200" indent="-457200">
              <a:buFont typeface="+mj-lt"/>
              <a:buAutoNum type="arabicPeriod"/>
            </a:pPr>
            <a:r>
              <a:rPr lang="en-US" sz="1800" dirty="0" smtClean="0">
                <a:solidFill>
                  <a:schemeClr val="accent3"/>
                </a:solidFill>
              </a:rPr>
              <a:t>Demonstrations </a:t>
            </a:r>
            <a:r>
              <a:rPr lang="en-US" sz="1800" dirty="0">
                <a:solidFill>
                  <a:schemeClr val="accent3"/>
                </a:solidFill>
              </a:rPr>
              <a:t>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a:pPr>
            <a:r>
              <a:rPr lang="en-US" sz="1800" dirty="0" smtClean="0"/>
              <a:t>ITEA </a:t>
            </a:r>
            <a:r>
              <a:rPr lang="en-US" sz="1800" dirty="0"/>
              <a:t>-EUREKA Review Meeting Conclusions &amp; Actions </a:t>
            </a:r>
            <a:endParaRPr lang="tr-TR" sz="1800" dirty="0" smtClean="0"/>
          </a:p>
          <a:p>
            <a:pPr marL="457200" indent="-457200">
              <a:buFont typeface="+mj-lt"/>
              <a:buAutoNum type="arabicPeriod"/>
            </a:pPr>
            <a:r>
              <a:rPr lang="tr-TR" sz="1800" dirty="0" smtClean="0"/>
              <a:t>Financial Assesments of Turkish Consortium </a:t>
            </a:r>
            <a:endParaRPr lang="tr-TR" sz="1800" dirty="0"/>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Model and its Instances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 y="942975"/>
            <a:ext cx="9091744" cy="4972048"/>
          </a:xfrm>
          <a:prstGeom prst="rect">
            <a:avLst/>
          </a:prstGeom>
        </p:spPr>
      </p:pic>
    </p:spTree>
    <p:extLst>
      <p:ext uri="{BB962C8B-B14F-4D97-AF65-F5344CB8AC3E}">
        <p14:creationId xmlns:p14="http://schemas.microsoft.com/office/powerpoint/2010/main" val="1920774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OMG ReqIF ECore Metamodel</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111508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Java Classes and Interfaces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3060364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Arbitrary Text Files (markdown...)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10195653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br>
              <a:rPr lang="tr-TR" sz="4800" dirty="0" smtClean="0"/>
            </a:br>
            <a:endParaRPr lang="en-US" sz="4800" dirty="0"/>
          </a:p>
        </p:txBody>
      </p:sp>
    </p:spTree>
    <p:extLst>
      <p:ext uri="{BB962C8B-B14F-4D97-AF65-F5344CB8AC3E}">
        <p14:creationId xmlns:p14="http://schemas.microsoft.com/office/powerpoint/2010/main" val="42023264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648534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Progress on Workpackages</a:t>
            </a:r>
            <a:endParaRPr lang="en-US" sz="4200" dirty="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5733</TotalTime>
  <Words>8508</Words>
  <Application>Microsoft Office PowerPoint</Application>
  <PresentationFormat>On-screen Show (4:3)</PresentationFormat>
  <Paragraphs>1313</Paragraphs>
  <Slides>212</Slides>
  <Notes>34</Notes>
  <HiddenSlides>27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212</vt:i4>
      </vt:variant>
    </vt:vector>
  </HeadingPairs>
  <TitlesOfParts>
    <vt:vector size="220"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PowerPoint Presentation</vt:lpstr>
      <vt:lpstr>SIDP: System Installation Design Principles</vt:lpstr>
      <vt:lpstr>Context and problem</vt:lpstr>
      <vt:lpstr>Industrial high level needs</vt:lpstr>
      <vt:lpstr>Component classes taxonomy</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(through plugins)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it possible to vizualize the trace links? </vt:lpstr>
      <vt:lpstr>PowerPoint Presentation</vt:lpstr>
      <vt:lpstr>Is it possible to extract knowledge from texts fragments based on a given ontology (model) ?</vt:lpstr>
      <vt:lpstr>PowerPoint Presentation</vt:lpstr>
      <vt:lpstr>What about configuration/formalization of the platform?</vt:lpstr>
      <vt:lpstr>PowerPoint Presentation</vt:lpstr>
      <vt:lpstr>PowerPoint Presentation</vt:lpstr>
      <vt:lpstr>PowerPoint Presentation</vt:lpstr>
      <vt:lpstr>PowerPoint Presentation</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Automatically Creation of Synchronization Links</vt:lpstr>
      <vt:lpstr>Checking the Consistency of Synchronization Links</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PowerPoint Presentation</vt:lpstr>
      <vt:lpstr>PowerPoint Presentation</vt:lpstr>
      <vt:lpstr>PowerPoint Presentation</vt:lpstr>
      <vt:lpstr>PowerPoint Presentation</vt:lpstr>
      <vt:lpstr>PowerPoint Presentation</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820</cp:revision>
  <dcterms:created xsi:type="dcterms:W3CDTF">2014-11-11T13:03:42Z</dcterms:created>
  <dcterms:modified xsi:type="dcterms:W3CDTF">2015-12-08T21:03:24Z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